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63" r:id="rId3"/>
    <p:sldId id="273" r:id="rId4"/>
    <p:sldId id="305" r:id="rId5"/>
    <p:sldId id="264" r:id="rId6"/>
    <p:sldId id="275" r:id="rId7"/>
    <p:sldId id="268" r:id="rId8"/>
    <p:sldId id="306" r:id="rId9"/>
    <p:sldId id="307" r:id="rId10"/>
    <p:sldId id="311" r:id="rId11"/>
    <p:sldId id="308" r:id="rId12"/>
    <p:sldId id="270" r:id="rId13"/>
    <p:sldId id="260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ExtraLight" panose="00000300000000000000" pitchFamily="2" charset="0"/>
      <p:regular r:id="rId22"/>
      <p:bold r:id="rId23"/>
      <p:italic r:id="rId24"/>
      <p:boldItalic r:id="rId25"/>
    </p:embeddedFont>
    <p:embeddedFont>
      <p:font typeface="UT Sans" panose="00000500000000000000" pitchFamily="50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367927-58AB-4249-BA15-5AEB08D38294}">
  <a:tblStyle styleId="{2D367927-58AB-4249-BA15-5AEB08D382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3" autoAdjust="0"/>
    <p:restoredTop sz="94660"/>
  </p:normalViewPr>
  <p:slideViewPr>
    <p:cSldViewPr snapToGrid="0">
      <p:cViewPr>
        <p:scale>
          <a:sx n="100" d="100"/>
          <a:sy n="100" d="100"/>
        </p:scale>
        <p:origin x="974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752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619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170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64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1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2" r:id="rId4"/>
    <p:sldLayoutId id="2147483663" r:id="rId5"/>
    <p:sldLayoutId id="2147483664" r:id="rId6"/>
    <p:sldLayoutId id="2147483666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2407808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Clasificarea nivelului de lichid din sticla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79195" y="3116791"/>
            <a:ext cx="3585610" cy="464701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Patrania Bogdan Andrei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311386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Subtitlu 2">
            <a:extLst>
              <a:ext uri="{FF2B5EF4-FFF2-40B4-BE49-F238E27FC236}">
                <a16:creationId xmlns:a16="http://schemas.microsoft.com/office/drawing/2014/main" id="{8FF06A03-7ED4-0363-4F4C-98D62010F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4200" y="4103484"/>
            <a:ext cx="5055600" cy="464700"/>
          </a:xfrm>
        </p:spPr>
        <p:txBody>
          <a:bodyPr/>
          <a:lstStyle/>
          <a:p>
            <a:r>
              <a:rPr lang="ro-RO" sz="1800" b="1" kern="0" dirty="0">
                <a:effectLst/>
                <a:latin typeface="UT Sans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Conducător științific:</a:t>
            </a:r>
          </a:p>
          <a:p>
            <a:r>
              <a:rPr lang="ro-RO" sz="1800" kern="0" dirty="0">
                <a:effectLst/>
                <a:latin typeface="UT Sans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Prof. dr. ing. Anamaria Vizitiu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Arhitectura ResNet50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Substituent text 10">
            <a:extLst>
              <a:ext uri="{FF2B5EF4-FFF2-40B4-BE49-F238E27FC236}">
                <a16:creationId xmlns:a16="http://schemas.microsoft.com/office/drawing/2014/main" id="{B6EE63B9-41A4-AE50-23C3-E39A011F1F4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1330" y="3422093"/>
            <a:ext cx="6875740" cy="1576628"/>
          </a:xfrm>
        </p:spPr>
        <p:txBody>
          <a:bodyPr/>
          <a:lstStyle/>
          <a:p>
            <a:pPr marL="139700" indent="0">
              <a:buNone/>
            </a:pPr>
            <a:r>
              <a:rPr lang="en-US" dirty="0" err="1"/>
              <a:t>Parametrii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sunt:</a:t>
            </a:r>
          </a:p>
          <a:p>
            <a:endParaRPr lang="en-US" dirty="0"/>
          </a:p>
          <a:p>
            <a:r>
              <a:rPr lang="en-US" dirty="0"/>
              <a:t>Total params: 24,638,341 (93.99 MB)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Trainable params: 1,050,627 (4.01 MB)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CB59C6D1-45D0-181E-E7BB-6D84BFB9C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30" y="1213447"/>
            <a:ext cx="6566670" cy="2115406"/>
          </a:xfrm>
          <a:prstGeom prst="rect">
            <a:avLst/>
          </a:prstGeom>
        </p:spPr>
      </p:pic>
      <p:sp>
        <p:nvSpPr>
          <p:cNvPr id="6" name="Substituent text 10">
            <a:extLst>
              <a:ext uri="{FF2B5EF4-FFF2-40B4-BE49-F238E27FC236}">
                <a16:creationId xmlns:a16="http://schemas.microsoft.com/office/drawing/2014/main" id="{17147A4C-DC36-95BD-1B87-90BB4CC4814E}"/>
              </a:ext>
            </a:extLst>
          </p:cNvPr>
          <p:cNvSpPr txBox="1">
            <a:spLocks/>
          </p:cNvSpPr>
          <p:nvPr/>
        </p:nvSpPr>
        <p:spPr>
          <a:xfrm>
            <a:off x="4283250" y="3787893"/>
            <a:ext cx="6875740" cy="121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Non-trainable params: 23,587,712 (89.98 MB)</a:t>
            </a:r>
          </a:p>
          <a:p>
            <a:pPr marL="139700" indent="0">
              <a:buFont typeface="Montserrat"/>
              <a:buNone/>
            </a:pPr>
            <a:endParaRPr lang="en-US" dirty="0"/>
          </a:p>
          <a:p>
            <a:r>
              <a:rPr lang="en-US" dirty="0"/>
              <a:t>Optimizer params: 2 (12.00 B)</a:t>
            </a:r>
          </a:p>
        </p:txBody>
      </p:sp>
    </p:spTree>
    <p:extLst>
      <p:ext uri="{BB962C8B-B14F-4D97-AF65-F5344CB8AC3E}">
        <p14:creationId xmlns:p14="http://schemas.microsoft.com/office/powerpoint/2010/main" val="179931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Rezultate experimentale</a:t>
            </a:r>
            <a:br>
              <a:rPr lang="ro-RO" dirty="0"/>
            </a:br>
            <a:r>
              <a:rPr lang="ro-RO" dirty="0"/>
              <a:t>ResNet50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2493750" y="4065250"/>
            <a:ext cx="4156500" cy="72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Test Score: 0.</a:t>
            </a:r>
            <a:r>
              <a:rPr lang="ro-RO" sz="1200" dirty="0">
                <a:solidFill>
                  <a:schemeClr val="lt1"/>
                </a:solidFill>
              </a:rPr>
              <a:t>3265560567378998</a:t>
            </a:r>
            <a:endParaRPr lang="en-US"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Test Accuracy: </a:t>
            </a:r>
            <a:r>
              <a:rPr lang="ro-RO" sz="1200" dirty="0">
                <a:solidFill>
                  <a:schemeClr val="lt1"/>
                </a:solidFill>
              </a:rPr>
              <a:t>0.8772222399711609</a:t>
            </a:r>
            <a:endParaRPr lang="en-US" sz="1200" dirty="0">
              <a:solidFill>
                <a:schemeClr val="lt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1396A6-71F8-0BD9-88AD-0C865929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06" y="1417426"/>
            <a:ext cx="3265594" cy="244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D49CF2F-9646-F1FB-A5BF-18D4A467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960" y="1417426"/>
            <a:ext cx="3265594" cy="244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4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</a:t>
            </a:r>
            <a:r>
              <a:rPr lang="ro-RO" dirty="0"/>
              <a:t>ție arhitecturi</a:t>
            </a:r>
            <a:endParaRPr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/>
          <p:cNvGraphicFramePr/>
          <p:nvPr>
            <p:extLst>
              <p:ext uri="{D42A27DB-BD31-4B8C-83A1-F6EECF244321}">
                <p14:modId xmlns:p14="http://schemas.microsoft.com/office/powerpoint/2010/main" val="1619765337"/>
              </p:ext>
            </p:extLst>
          </p:nvPr>
        </p:nvGraphicFramePr>
        <p:xfrm>
          <a:off x="1691400" y="1386425"/>
          <a:ext cx="5761200" cy="2475807"/>
        </p:xfrm>
        <a:graphic>
          <a:graphicData uri="http://schemas.openxmlformats.org/drawingml/2006/table">
            <a:tbl>
              <a:tblPr>
                <a:noFill/>
                <a:tableStyleId>{2D367927-58AB-4249-BA15-5AEB08D38294}</a:tableStyleId>
              </a:tblPr>
              <a:tblGrid>
                <a:gridCol w="144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BottleNet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ResNet50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Best result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 Score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</a:rPr>
                        <a:t>0.006621099542826414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o-RO" sz="140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</a:rPr>
                        <a:t>0.</a:t>
                      </a:r>
                      <a:r>
                        <a:rPr lang="ro-RO" sz="1400" dirty="0">
                          <a:solidFill>
                            <a:schemeClr val="lt1"/>
                          </a:solidFill>
                        </a:rPr>
                        <a:t>3265560567378998</a:t>
                      </a:r>
                      <a:endParaRPr lang="en-US" sz="1400" dirty="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dirty="0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BottleNet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 Accuracy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</a:rPr>
                        <a:t>0.9994444251060486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400" dirty="0">
                          <a:solidFill>
                            <a:schemeClr val="lt1"/>
                          </a:solidFill>
                        </a:rPr>
                        <a:t>0.8772222399711609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dirty="0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BottleNet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50" y="1967587"/>
            <a:ext cx="5442900" cy="1208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 multumesc pentru atentie!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Baza de date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737177" y="3826600"/>
            <a:ext cx="2390100" cy="413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&lt;50%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8D9103A5-79C5-5945-1938-47EC22C90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63964" y="1665723"/>
            <a:ext cx="2416071" cy="1812054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49554867-5929-0D75-EC45-7E03148C5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03738" y="1665723"/>
            <a:ext cx="2416072" cy="1812054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A0C68BA0-E7F6-AF24-06AC-4BD9532D1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24190" y="1665724"/>
            <a:ext cx="2416074" cy="1812055"/>
          </a:xfrm>
          <a:prstGeom prst="rect">
            <a:avLst/>
          </a:prstGeom>
        </p:spPr>
      </p:pic>
      <p:sp>
        <p:nvSpPr>
          <p:cNvPr id="14" name="Google Shape;223;p45">
            <a:extLst>
              <a:ext uri="{FF2B5EF4-FFF2-40B4-BE49-F238E27FC236}">
                <a16:creationId xmlns:a16="http://schemas.microsoft.com/office/drawing/2014/main" id="{9D9565F3-509C-B0E9-7D36-591A8E76BF04}"/>
              </a:ext>
            </a:extLst>
          </p:cNvPr>
          <p:cNvSpPr txBox="1">
            <a:spLocks/>
          </p:cNvSpPr>
          <p:nvPr/>
        </p:nvSpPr>
        <p:spPr>
          <a:xfrm>
            <a:off x="3376949" y="3826600"/>
            <a:ext cx="2390100" cy="41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~50%</a:t>
            </a:r>
          </a:p>
        </p:txBody>
      </p:sp>
      <p:sp>
        <p:nvSpPr>
          <p:cNvPr id="15" name="Google Shape;223;p45">
            <a:extLst>
              <a:ext uri="{FF2B5EF4-FFF2-40B4-BE49-F238E27FC236}">
                <a16:creationId xmlns:a16="http://schemas.microsoft.com/office/drawing/2014/main" id="{41DD6414-B912-EF83-85CF-55FFFA4CF283}"/>
              </a:ext>
            </a:extLst>
          </p:cNvPr>
          <p:cNvSpPr txBox="1">
            <a:spLocks/>
          </p:cNvSpPr>
          <p:nvPr/>
        </p:nvSpPr>
        <p:spPr>
          <a:xfrm>
            <a:off x="6016724" y="3826600"/>
            <a:ext cx="2390100" cy="41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&gt;50%</a:t>
            </a:r>
          </a:p>
        </p:txBody>
      </p:sp>
      <p:sp>
        <p:nvSpPr>
          <p:cNvPr id="21" name="Google Shape;223;p45">
            <a:extLst>
              <a:ext uri="{FF2B5EF4-FFF2-40B4-BE49-F238E27FC236}">
                <a16:creationId xmlns:a16="http://schemas.microsoft.com/office/drawing/2014/main" id="{54BDF845-3E63-7E8E-E9DF-A79EBD3BB0A0}"/>
              </a:ext>
            </a:extLst>
          </p:cNvPr>
          <p:cNvSpPr txBox="1">
            <a:spLocks/>
          </p:cNvSpPr>
          <p:nvPr/>
        </p:nvSpPr>
        <p:spPr>
          <a:xfrm>
            <a:off x="737174" y="4240026"/>
            <a:ext cx="2390100" cy="41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o-RO" dirty="0"/>
              <a:t>Clasa 0</a:t>
            </a:r>
            <a:endParaRPr lang="en-US" dirty="0"/>
          </a:p>
        </p:txBody>
      </p:sp>
      <p:sp>
        <p:nvSpPr>
          <p:cNvPr id="22" name="Google Shape;223;p45">
            <a:extLst>
              <a:ext uri="{FF2B5EF4-FFF2-40B4-BE49-F238E27FC236}">
                <a16:creationId xmlns:a16="http://schemas.microsoft.com/office/drawing/2014/main" id="{C1B9E1DE-0802-7A69-78B3-540CA2844EB0}"/>
              </a:ext>
            </a:extLst>
          </p:cNvPr>
          <p:cNvSpPr txBox="1">
            <a:spLocks/>
          </p:cNvSpPr>
          <p:nvPr/>
        </p:nvSpPr>
        <p:spPr>
          <a:xfrm>
            <a:off x="3376949" y="4240026"/>
            <a:ext cx="2390100" cy="41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o-RO" dirty="0"/>
              <a:t>Clasa 1</a:t>
            </a:r>
            <a:endParaRPr lang="en-US" dirty="0"/>
          </a:p>
        </p:txBody>
      </p:sp>
      <p:sp>
        <p:nvSpPr>
          <p:cNvPr id="23" name="Google Shape;223;p45">
            <a:extLst>
              <a:ext uri="{FF2B5EF4-FFF2-40B4-BE49-F238E27FC236}">
                <a16:creationId xmlns:a16="http://schemas.microsoft.com/office/drawing/2014/main" id="{02E8AA3C-CEF8-E784-36EB-DB2325545930}"/>
              </a:ext>
            </a:extLst>
          </p:cNvPr>
          <p:cNvSpPr txBox="1">
            <a:spLocks/>
          </p:cNvSpPr>
          <p:nvPr/>
        </p:nvSpPr>
        <p:spPr>
          <a:xfrm>
            <a:off x="6016721" y="4240026"/>
            <a:ext cx="2390100" cy="41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o-RO" dirty="0"/>
              <a:t>Clasa 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Baza de date</a:t>
            </a:r>
            <a:endParaRPr dirty="0"/>
          </a:p>
        </p:txBody>
      </p:sp>
      <p:sp>
        <p:nvSpPr>
          <p:cNvPr id="1975" name="Google Shape;1975;p55"/>
          <p:cNvSpPr txBox="1">
            <a:spLocks noGrp="1"/>
          </p:cNvSpPr>
          <p:nvPr>
            <p:ph type="body" idx="4294967295"/>
          </p:nvPr>
        </p:nvSpPr>
        <p:spPr>
          <a:xfrm>
            <a:off x="6329476" y="1961868"/>
            <a:ext cx="2137867" cy="189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156 de imagini </a:t>
            </a:r>
            <a:r>
              <a:rPr lang="ro-RO" sz="1200" dirty="0">
                <a:solidFill>
                  <a:schemeClr val="lt1"/>
                </a:solidFill>
              </a:rPr>
              <a:t>în total</a:t>
            </a:r>
            <a:r>
              <a:rPr lang="en-US" sz="1200" dirty="0">
                <a:solidFill>
                  <a:schemeClr val="lt1"/>
                </a:solidFill>
              </a:rPr>
              <a:t>:</a:t>
            </a:r>
          </a:p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chemeClr val="lt1"/>
                </a:solidFill>
              </a:rPr>
              <a:t>&lt;50%: 62 de </a:t>
            </a:r>
            <a:r>
              <a:rPr lang="en-US" sz="1200" dirty="0" err="1">
                <a:solidFill>
                  <a:schemeClr val="lt1"/>
                </a:solidFill>
              </a:rPr>
              <a:t>imagini</a:t>
            </a:r>
            <a:endParaRPr lang="en-US" sz="1200" dirty="0">
              <a:solidFill>
                <a:schemeClr val="lt1"/>
              </a:solidFill>
            </a:endParaRPr>
          </a:p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chemeClr val="lt1"/>
                </a:solidFill>
              </a:rPr>
              <a:t>~50%: 44 de </a:t>
            </a:r>
            <a:r>
              <a:rPr lang="en-US" sz="1200" dirty="0" err="1">
                <a:solidFill>
                  <a:schemeClr val="lt1"/>
                </a:solidFill>
              </a:rPr>
              <a:t>imagini</a:t>
            </a:r>
            <a:endParaRPr lang="en-US" sz="1200" dirty="0">
              <a:solidFill>
                <a:schemeClr val="lt1"/>
              </a:solidFill>
            </a:endParaRPr>
          </a:p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chemeClr val="lt1"/>
                </a:solidFill>
              </a:rPr>
              <a:t>&gt;50%: 50 de </a:t>
            </a:r>
            <a:r>
              <a:rPr lang="en-US" sz="1200" dirty="0" err="1">
                <a:solidFill>
                  <a:schemeClr val="lt1"/>
                </a:solidFill>
              </a:rPr>
              <a:t>imagini</a:t>
            </a:r>
            <a:endParaRPr sz="1200" dirty="0">
              <a:solidFill>
                <a:schemeClr val="lt1"/>
              </a:solidFill>
            </a:endParaRPr>
          </a:p>
        </p:txBody>
      </p:sp>
      <p:cxnSp>
        <p:nvCxnSpPr>
          <p:cNvPr id="1980" name="Google Shape;198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130" name="Picture 10">
            <a:extLst>
              <a:ext uri="{FF2B5EF4-FFF2-40B4-BE49-F238E27FC236}">
                <a16:creationId xmlns:a16="http://schemas.microsoft.com/office/drawing/2014/main" id="{C4C7EB1F-787D-F9DE-EFF6-4DBAC177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00" y="1417427"/>
            <a:ext cx="4881822" cy="301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Baza de date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BCB1D1E6-0D9A-5BD6-D546-99181A3B8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6" y="1376860"/>
            <a:ext cx="4960072" cy="306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975;p55">
            <a:extLst>
              <a:ext uri="{FF2B5EF4-FFF2-40B4-BE49-F238E27FC236}">
                <a16:creationId xmlns:a16="http://schemas.microsoft.com/office/drawing/2014/main" id="{DC41686B-FB38-AF1B-22D9-FF41D446B94F}"/>
              </a:ext>
            </a:extLst>
          </p:cNvPr>
          <p:cNvSpPr txBox="1">
            <a:spLocks/>
          </p:cNvSpPr>
          <p:nvPr/>
        </p:nvSpPr>
        <p:spPr>
          <a:xfrm>
            <a:off x="6344716" y="1660757"/>
            <a:ext cx="2137867" cy="249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ro-RO" sz="1200" dirty="0">
                <a:solidFill>
                  <a:schemeClr val="lt1"/>
                </a:solidFill>
              </a:rPr>
              <a:t>Setul de date a fost împărțit în</a:t>
            </a:r>
            <a:r>
              <a:rPr lang="en-US" sz="1200" dirty="0">
                <a:solidFill>
                  <a:schemeClr val="lt1"/>
                </a:solidFill>
              </a:rPr>
              <a:t>:</a:t>
            </a:r>
          </a:p>
          <a:p>
            <a:pPr marL="171450" indent="-171450">
              <a:spcAft>
                <a:spcPts val="1600"/>
              </a:spcAft>
            </a:pPr>
            <a:r>
              <a:rPr lang="en-US" sz="1200" dirty="0" err="1">
                <a:solidFill>
                  <a:schemeClr val="lt1"/>
                </a:solidFill>
              </a:rPr>
              <a:t>antrenare</a:t>
            </a:r>
            <a:r>
              <a:rPr lang="en-US" sz="1200" dirty="0">
                <a:solidFill>
                  <a:schemeClr val="lt1"/>
                </a:solidFill>
              </a:rPr>
              <a:t>: 60% din </a:t>
            </a:r>
            <a:r>
              <a:rPr lang="en-US" sz="1200" dirty="0" err="1">
                <a:solidFill>
                  <a:schemeClr val="lt1"/>
                </a:solidFill>
              </a:rPr>
              <a:t>imagini</a:t>
            </a:r>
            <a:endParaRPr lang="en-US" sz="1200" dirty="0">
              <a:solidFill>
                <a:schemeClr val="lt1"/>
              </a:solidFill>
            </a:endParaRPr>
          </a:p>
          <a:p>
            <a:pPr marL="171450" indent="-171450">
              <a:spcAft>
                <a:spcPts val="1600"/>
              </a:spcAft>
            </a:pPr>
            <a:r>
              <a:rPr lang="en-US" sz="1200" dirty="0" err="1">
                <a:solidFill>
                  <a:schemeClr val="lt1"/>
                </a:solidFill>
              </a:rPr>
              <a:t>validare</a:t>
            </a:r>
            <a:r>
              <a:rPr lang="en-US" sz="1200" dirty="0">
                <a:solidFill>
                  <a:schemeClr val="lt1"/>
                </a:solidFill>
              </a:rPr>
              <a:t>: 20% din </a:t>
            </a:r>
            <a:r>
              <a:rPr lang="en-US" sz="1200" dirty="0" err="1">
                <a:solidFill>
                  <a:schemeClr val="lt1"/>
                </a:solidFill>
              </a:rPr>
              <a:t>imagini</a:t>
            </a:r>
            <a:endParaRPr lang="en-US" sz="1200" dirty="0">
              <a:solidFill>
                <a:schemeClr val="lt1"/>
              </a:solidFill>
            </a:endParaRPr>
          </a:p>
          <a:p>
            <a:pPr marL="171450" indent="-171450">
              <a:spcAft>
                <a:spcPts val="1600"/>
              </a:spcAft>
            </a:pPr>
            <a:r>
              <a:rPr lang="en-US" sz="1200" dirty="0" err="1">
                <a:solidFill>
                  <a:schemeClr val="lt1"/>
                </a:solidFill>
              </a:rPr>
              <a:t>testare</a:t>
            </a:r>
            <a:r>
              <a:rPr lang="en-US" sz="1200" dirty="0">
                <a:solidFill>
                  <a:schemeClr val="lt1"/>
                </a:solidFill>
              </a:rPr>
              <a:t>: 20% din </a:t>
            </a:r>
            <a:r>
              <a:rPr lang="en-US" sz="1200" dirty="0" err="1">
                <a:solidFill>
                  <a:schemeClr val="lt1"/>
                </a:solidFill>
              </a:rPr>
              <a:t>imagini</a:t>
            </a:r>
            <a:endParaRPr lang="en-US" sz="1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46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Bibliotecă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3254139" y="2964215"/>
            <a:ext cx="261401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TensorFlow</a:t>
            </a:r>
            <a:r>
              <a:rPr lang="ro-RO" dirty="0"/>
              <a:t> + </a:t>
            </a:r>
            <a:r>
              <a:rPr lang="ro-RO" dirty="0" err="1"/>
              <a:t>Keras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3331654" y="3615252"/>
            <a:ext cx="2458985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Definirea, construirea</a:t>
            </a:r>
            <a:r>
              <a:rPr lang="en-US" dirty="0"/>
              <a:t>, </a:t>
            </a:r>
            <a:r>
              <a:rPr lang="it-IT" dirty="0"/>
              <a:t>antrena</a:t>
            </a:r>
            <a:r>
              <a:rPr lang="ro-RO" dirty="0"/>
              <a:t>rea</a:t>
            </a:r>
            <a:r>
              <a:rPr lang="en-US" dirty="0"/>
              <a:t>, </a:t>
            </a: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ro-RO" dirty="0"/>
              <a:t>și reutilizarea</a:t>
            </a:r>
            <a:r>
              <a:rPr lang="it-IT" dirty="0"/>
              <a:t> rețe</a:t>
            </a:r>
            <a:r>
              <a:rPr lang="ro-RO" dirty="0"/>
              <a:t>lei</a:t>
            </a:r>
            <a:r>
              <a:rPr lang="it-IT" dirty="0"/>
              <a:t> neuronal</a:t>
            </a:r>
            <a:r>
              <a:rPr lang="ro-RO" dirty="0"/>
              <a:t>e</a:t>
            </a:r>
            <a:r>
              <a:rPr lang="it-IT" dirty="0"/>
              <a:t> convoluțional</a:t>
            </a:r>
            <a:r>
              <a:rPr lang="ro-RO" dirty="0"/>
              <a:t>e</a:t>
            </a:r>
            <a:endParaRPr lang="en-US" dirty="0"/>
          </a:p>
        </p:txBody>
      </p:sp>
      <p:cxnSp>
        <p:nvCxnSpPr>
          <p:cNvPr id="243" name="Google Shape;243;p46"/>
          <p:cNvCxnSpPr/>
          <p:nvPr/>
        </p:nvCxnSpPr>
        <p:spPr>
          <a:xfrm>
            <a:off x="4453773" y="359346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Training and Serving ML models with tf.keras — The TensorFlow Blog">
            <a:extLst>
              <a:ext uri="{FF2B5EF4-FFF2-40B4-BE49-F238E27FC236}">
                <a16:creationId xmlns:a16="http://schemas.microsoft.com/office/drawing/2014/main" id="{B73BCB51-5F35-3CD9-A84D-0F74DE545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73" y="1569918"/>
            <a:ext cx="3103647" cy="13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Arhitectura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Substituent text 10">
            <a:extLst>
              <a:ext uri="{FF2B5EF4-FFF2-40B4-BE49-F238E27FC236}">
                <a16:creationId xmlns:a16="http://schemas.microsoft.com/office/drawing/2014/main" id="{B6EE63B9-41A4-AE50-23C3-E39A011F1F4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16753" y="2698674"/>
            <a:ext cx="5744157" cy="2183503"/>
          </a:xfrm>
        </p:spPr>
        <p:txBody>
          <a:bodyPr/>
          <a:lstStyle/>
          <a:p>
            <a:pPr marL="139700" indent="0">
              <a:buNone/>
            </a:pPr>
            <a:r>
              <a:rPr lang="en-US" dirty="0" err="1"/>
              <a:t>Parametrii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sunt:</a:t>
            </a:r>
          </a:p>
          <a:p>
            <a:endParaRPr lang="en-US" dirty="0"/>
          </a:p>
          <a:p>
            <a:r>
              <a:rPr lang="en-US" dirty="0"/>
              <a:t>Total params: 35,633,951 (135.93 MB)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Trainable params: 11,877,983 (45.31 MB)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Non-trainable params: 0 (0.00 B)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Optimizer params: 23,755,968 (90.62 MB)</a:t>
            </a:r>
          </a:p>
        </p:txBody>
      </p:sp>
      <p:pic>
        <p:nvPicPr>
          <p:cNvPr id="19" name="Imagine 18">
            <a:extLst>
              <a:ext uri="{FF2B5EF4-FFF2-40B4-BE49-F238E27FC236}">
                <a16:creationId xmlns:a16="http://schemas.microsoft.com/office/drawing/2014/main" id="{06157C92-D8DC-DDBA-02A7-68C303C2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31" y="1074906"/>
            <a:ext cx="1454948" cy="3807272"/>
          </a:xfrm>
          <a:prstGeom prst="rect">
            <a:avLst/>
          </a:prstGeom>
        </p:spPr>
      </p:pic>
      <p:pic>
        <p:nvPicPr>
          <p:cNvPr id="29" name="Imagine 28">
            <a:extLst>
              <a:ext uri="{FF2B5EF4-FFF2-40B4-BE49-F238E27FC236}">
                <a16:creationId xmlns:a16="http://schemas.microsoft.com/office/drawing/2014/main" id="{743E4F72-3B61-1817-019A-860C33E0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753" y="1074906"/>
            <a:ext cx="6259023" cy="13217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Rezultate experimentale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2493750" y="4065250"/>
            <a:ext cx="4156500" cy="72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Test Score: 0.006621099542826414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Test Accuracy: 0.9994444251060486</a:t>
            </a:r>
          </a:p>
        </p:txBody>
      </p:sp>
      <p:pic>
        <p:nvPicPr>
          <p:cNvPr id="2" name="Imagine 1">
            <a:extLst>
              <a:ext uri="{FF2B5EF4-FFF2-40B4-BE49-F238E27FC236}">
                <a16:creationId xmlns:a16="http://schemas.microsoft.com/office/drawing/2014/main" id="{24E3D1EF-F991-E723-4ADF-FF306206C2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7563" r="7353" b="2241"/>
          <a:stretch/>
        </p:blipFill>
        <p:spPr bwMode="auto">
          <a:xfrm>
            <a:off x="1026200" y="1344930"/>
            <a:ext cx="3162300" cy="2453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17990E9-1E4B-C7C5-28F9-599C6181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270" y="1344930"/>
            <a:ext cx="3265594" cy="244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Rezultate experimentale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ine 2">
            <a:extLst>
              <a:ext uri="{FF2B5EF4-FFF2-40B4-BE49-F238E27FC236}">
                <a16:creationId xmlns:a16="http://schemas.microsoft.com/office/drawing/2014/main" id="{926D9837-2564-C951-BD59-55DC64AF5E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3" b="13461"/>
          <a:stretch/>
        </p:blipFill>
        <p:spPr bwMode="auto">
          <a:xfrm>
            <a:off x="1811295" y="1254994"/>
            <a:ext cx="5521410" cy="28102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896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Rezultate experimentale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ine 1">
            <a:extLst>
              <a:ext uri="{FF2B5EF4-FFF2-40B4-BE49-F238E27FC236}">
                <a16:creationId xmlns:a16="http://schemas.microsoft.com/office/drawing/2014/main" id="{5FAE773E-DE48-EEAD-192C-2619A99FF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85850"/>
            <a:ext cx="5943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9554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</TotalTime>
  <Words>239</Words>
  <Application>Microsoft Office PowerPoint</Application>
  <PresentationFormat>Expunere pe ecran (16:9)</PresentationFormat>
  <Paragraphs>65</Paragraphs>
  <Slides>13</Slides>
  <Notes>13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13</vt:i4>
      </vt:variant>
    </vt:vector>
  </HeadingPairs>
  <TitlesOfParts>
    <vt:vector size="19" baseType="lpstr">
      <vt:lpstr>Arial</vt:lpstr>
      <vt:lpstr>UT Sans</vt:lpstr>
      <vt:lpstr>Montserrat</vt:lpstr>
      <vt:lpstr>Montserrat ExtraBold</vt:lpstr>
      <vt:lpstr>Montserrat ExtraLight</vt:lpstr>
      <vt:lpstr>Futuristic Background by Slidesgo</vt:lpstr>
      <vt:lpstr>Clasificarea nivelului de lichid din sticla</vt:lpstr>
      <vt:lpstr>Baza de date</vt:lpstr>
      <vt:lpstr>Baza de date</vt:lpstr>
      <vt:lpstr>Baza de date</vt:lpstr>
      <vt:lpstr>Bibliotecă</vt:lpstr>
      <vt:lpstr>Arhitectura</vt:lpstr>
      <vt:lpstr>Rezultate experimentale</vt:lpstr>
      <vt:lpstr>Rezultate experimentale</vt:lpstr>
      <vt:lpstr>Rezultate experimentale</vt:lpstr>
      <vt:lpstr>Arhitectura ResNet50</vt:lpstr>
      <vt:lpstr>Rezultate experimentale ResNet50</vt:lpstr>
      <vt:lpstr>Comparație arhitecturi</vt:lpstr>
      <vt:lpstr>Va multumesc pentru atentie!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Clasificarea nivelului de lichid din sticla</dc:title>
  <cp:lastModifiedBy>Bogdan Patrania</cp:lastModifiedBy>
  <cp:revision>5</cp:revision>
  <dcterms:modified xsi:type="dcterms:W3CDTF">2024-05-28T13:32:00Z</dcterms:modified>
</cp:coreProperties>
</file>